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12"/>
  </p:notesMasterIdLst>
  <p:handoutMasterIdLst>
    <p:handoutMasterId r:id="rId13"/>
  </p:handoutMasterIdLst>
  <p:sldIdLst>
    <p:sldId id="357" r:id="rId3"/>
    <p:sldId id="350" r:id="rId4"/>
    <p:sldId id="353" r:id="rId5"/>
    <p:sldId id="317" r:id="rId6"/>
    <p:sldId id="328" r:id="rId7"/>
    <p:sldId id="354" r:id="rId8"/>
    <p:sldId id="356" r:id="rId9"/>
    <p:sldId id="355" r:id="rId10"/>
    <p:sldId id="351" r:id="rId11"/>
  </p:sldIdLst>
  <p:sldSz cx="12192000" cy="6858000"/>
  <p:notesSz cx="6858000" cy="9144000"/>
  <p:embeddedFontLst>
    <p:embeddedFont>
      <p:font typeface="맑은 고딕" panose="020B0503020000020004" pitchFamily="50" charset="-127"/>
      <p:regular r:id="rId14"/>
      <p:bold r:id="rId15"/>
    </p:embeddedFont>
    <p:embeddedFont>
      <p:font typeface="배달의민족 도현" panose="020B0600000101010101" pitchFamily="50" charset="-127"/>
      <p:regular r:id="rId16"/>
    </p:embeddedFont>
    <p:embeddedFont>
      <p:font typeface="배달의민족 주아" panose="02020603020101020101" pitchFamily="18" charset="-127"/>
      <p:regular r:id="rId17"/>
    </p:embeddedFont>
    <p:embeddedFont>
      <p:font typeface="배찌체" panose="00000500000000000000" pitchFamily="2" charset="-127"/>
      <p:regular r:id="rId18"/>
    </p:embeddedFont>
    <p:embeddedFont>
      <p:font typeface="배달의민족 연성" panose="020B0600000101010101" pitchFamily="50" charset="-127"/>
      <p:regular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 varScale="1">
        <p:scale>
          <a:sx n="72" d="100"/>
          <a:sy n="72" d="100"/>
        </p:scale>
        <p:origin x="78" y="67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CC37913-13B4-48F3-BCDE-49E17588F2E5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12573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852B86-1F3F-4675-B9B8-17E412C065A7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  <p:sp>
        <p:nvSpPr>
          <p:cNvPr id="16" name="직사각형 15"/>
          <p:cNvSpPr/>
          <p:nvPr userDrawn="1"/>
        </p:nvSpPr>
        <p:spPr>
          <a:xfrm>
            <a:off x="259372" y="172588"/>
            <a:ext cx="3960000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4808" y="169123"/>
            <a:ext cx="3790539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0137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ADB50CF-63A4-4856-87C6-F9FBC1FC0BE8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57947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416AA0-71CA-4BC0-A766-0BABA2A28182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41193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8BE577-D494-4BE1-B429-09FBDFD7F62D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74564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55BBAB-FD27-45CC-B09E-294D7749D761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19064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D40E135-6E3B-4E5F-945A-8B1DD6234568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342434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577CAC4-EFED-42B8-ABF9-89227E1397A7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8074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2" y="172588"/>
            <a:ext cx="3960000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4808" y="169123"/>
            <a:ext cx="3790539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9B7D58A-6307-4274-B0A4-10F255840A45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20875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73ACA0-12E8-4257-935C-CE632F32876D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83964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903683-4F9E-43C2-918F-81B408833CAB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4414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1BCF0C-D2AC-434C-9CB1-01536DA51522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127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717196" y="3868297"/>
            <a:ext cx="1978326" cy="312948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기획서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게임을 구성하는 블록에 대하여 자세한 내용을 기획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6998350" y="195955"/>
          <a:ext cx="4873580" cy="106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358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2016180037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2016182019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2015182003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지도교수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정내훈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463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>
                <a:defRPr/>
              </a:pPr>
              <a:t>2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609725" y="1781175"/>
            <a:ext cx="4705350" cy="394335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	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블록의 정의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	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블록 타입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 	</a:t>
            </a:r>
            <a:r>
              <a:rPr lang="ko-KR" altLang="en-US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설정 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값</a:t>
            </a:r>
            <a:endParaRPr lang="en-US" altLang="ko-KR" dirty="0" smtClean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	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특수 블록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	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캐릭터 블록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lang="en-US" altLang="ko-KR" noProof="0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noProof="0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블록</a:t>
            </a:r>
            <a:endParaRPr lang="en-US" altLang="ko-KR" noProof="0" dirty="0" smtClean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kumimoji="0" lang="en-US" altLang="ko-KR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	</a:t>
            </a:r>
            <a:r>
              <a:rPr kumimoji="0" lang="ko-KR" altLang="en-US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참고 문헌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6819900" y="2105025"/>
            <a:ext cx="4320000" cy="2880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 startAt="5"/>
              <a:tabLst/>
              <a:defRPr/>
            </a:pP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60193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모서리가 둥근 직사각형 24"/>
          <p:cNvSpPr/>
          <p:nvPr/>
        </p:nvSpPr>
        <p:spPr>
          <a:xfrm>
            <a:off x="4736755" y="2719092"/>
            <a:ext cx="614978" cy="64008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4721787" y="2030384"/>
            <a:ext cx="614978" cy="6118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4540089" y="1615406"/>
            <a:ext cx="614978" cy="457201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1665017" y="1615406"/>
            <a:ext cx="614978" cy="457201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2365511" y="1615406"/>
            <a:ext cx="614978" cy="457201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3085082" y="1615406"/>
            <a:ext cx="614978" cy="457201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3812934" y="1615406"/>
            <a:ext cx="614978" cy="457201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929505" y="1741515"/>
            <a:ext cx="614978" cy="45720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블록의 정의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3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3711356"/>
              </p:ext>
            </p:extLst>
          </p:nvPr>
        </p:nvGraphicFramePr>
        <p:xfrm>
          <a:off x="684995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블록이란</a:t>
                      </a: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229086"/>
              </p:ext>
            </p:extLst>
          </p:nvPr>
        </p:nvGraphicFramePr>
        <p:xfrm>
          <a:off x="684995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월드를 구성하는 단위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상에서 표현되는 모든 것은 블록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0340895"/>
              </p:ext>
            </p:extLst>
          </p:nvPr>
        </p:nvGraphicFramePr>
        <p:xfrm>
          <a:off x="873000" y="1970116"/>
          <a:ext cx="4320000" cy="360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0000">
                  <a:extLst>
                    <a:ext uri="{9D8B030D-6E8A-4147-A177-3AD203B41FA5}">
                      <a16:colId xmlns:a16="http://schemas.microsoft.com/office/drawing/2014/main" val="456191069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567169088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539220509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77969724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983963111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91200148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82007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331604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1116931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454976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2462420"/>
                  </a:ext>
                </a:extLst>
              </a:tr>
            </a:tbl>
          </a:graphicData>
        </a:graphic>
      </p:graphicFrame>
      <p:pic>
        <p:nvPicPr>
          <p:cNvPr id="20" name="그림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297" y="2072607"/>
            <a:ext cx="551393" cy="540000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8789" y="2072607"/>
            <a:ext cx="532416" cy="540000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7836" y="2072607"/>
            <a:ext cx="530328" cy="540000"/>
          </a:xfrm>
          <a:prstGeom prst="rect">
            <a:avLst/>
          </a:prstGeom>
        </p:spPr>
      </p:pic>
      <p:pic>
        <p:nvPicPr>
          <p:cNvPr id="1026" name="Picture 2" descr="온도계일러스트, 벡터, 상업적 이미지사이트 - 123RF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9421" y="2018716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3927926" y="5630384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기본 블록 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(1)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6082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2126553"/>
              </p:ext>
            </p:extLst>
          </p:nvPr>
        </p:nvGraphicFramePr>
        <p:xfrm>
          <a:off x="696000" y="1338897"/>
          <a:ext cx="10657801" cy="46878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2609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5941522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1993670">
                  <a:extLst>
                    <a:ext uri="{9D8B030D-6E8A-4147-A177-3AD203B41FA5}">
                      <a16:colId xmlns:a16="http://schemas.microsoft.com/office/drawing/2014/main" val="4194133130"/>
                    </a:ext>
                  </a:extLst>
                </a:gridCol>
              </a:tblGrid>
              <a:tr h="4983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세부 설명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비고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블록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일반적으로 지형지물을 구성하며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한 블록의 기준이 되는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10x10x10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크기를 가지는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장식 블록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나무나 꽃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서랍장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책상 등과 같은 장식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플레이어와 상호작용할 수 있는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블록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NPC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 몬스터나 동물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주민 등을 소환할 수 있는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아이템 블록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형태가 있는 블록에 적용할 수 있으며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적용된 블록 파괴 시 해당 아이템을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드랍 시키는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형태가 있는 블록에 적용할 수 있으며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모드에서 해당 커맨드를 동작시키는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블록 타입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4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8210" y="1928478"/>
            <a:ext cx="557019" cy="5455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551258" y="2016567"/>
            <a:ext cx="556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3642" y="2625003"/>
            <a:ext cx="346154" cy="5400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9551258" y="2694237"/>
            <a:ext cx="556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551258" y="3401568"/>
            <a:ext cx="556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551258" y="4100524"/>
            <a:ext cx="556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551258" y="4810142"/>
            <a:ext cx="556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551258" y="5503822"/>
            <a:ext cx="556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0070" y="3995079"/>
            <a:ext cx="213296" cy="54000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9627" y="4702720"/>
            <a:ext cx="314182" cy="540000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49" t="36574" r="20698" b="55062"/>
          <a:stretch/>
        </p:blipFill>
        <p:spPr>
          <a:xfrm>
            <a:off x="10130571" y="5418488"/>
            <a:ext cx="565117" cy="540000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10665162" y="2200330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기본 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0665162" y="2878903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장식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(1)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0790641" y="3518601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특수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(1)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0665162" y="4257133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캐릭터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(1)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0665162" y="4932822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아이템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(1)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0665162" y="5675185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예시 </a:t>
            </a:r>
            <a:r>
              <a:rPr lang="en-US" altLang="ko-KR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5" name="그림 34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62" t="82584" r="52329"/>
          <a:stretch/>
        </p:blipFill>
        <p:spPr>
          <a:xfrm>
            <a:off x="10053129" y="3352947"/>
            <a:ext cx="720000" cy="446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63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블록 설정 값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5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8194012"/>
              </p:ext>
            </p:extLst>
          </p:nvPr>
        </p:nvGraphicFramePr>
        <p:xfrm>
          <a:off x="696000" y="1338898"/>
          <a:ext cx="10657801" cy="4687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9400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709400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7239001">
                  <a:extLst>
                    <a:ext uri="{9D8B030D-6E8A-4147-A177-3AD203B41FA5}">
                      <a16:colId xmlns:a16="http://schemas.microsoft.com/office/drawing/2014/main" val="4194133130"/>
                    </a:ext>
                  </a:extLst>
                </a:gridCol>
              </a:tblGrid>
              <a:tr h="4337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타입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비고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07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위치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Int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07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Int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077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온도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float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온도에 따른 형태 변화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077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HP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int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해당 블록의 체력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이면 파괴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810482"/>
                  </a:ext>
                </a:extLst>
              </a:tr>
              <a:tr h="6077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물리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엔진 적용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bool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“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물리 엔진 활성화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적용 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True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6077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 적용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bool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 사용 가능 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True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607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 적용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bool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 적용 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True, True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일 때 커맨드 체크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24363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특수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6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9242099"/>
              </p:ext>
            </p:extLst>
          </p:nvPr>
        </p:nvGraphicFramePr>
        <p:xfrm>
          <a:off x="695998" y="1114453"/>
          <a:ext cx="10657802" cy="50619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1700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431700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1431700">
                  <a:extLst>
                    <a:ext uri="{9D8B030D-6E8A-4147-A177-3AD203B41FA5}">
                      <a16:colId xmlns:a16="http://schemas.microsoft.com/office/drawing/2014/main" val="4194133130"/>
                    </a:ext>
                  </a:extLst>
                </a:gridCol>
                <a:gridCol w="6362702">
                  <a:extLst>
                    <a:ext uri="{9D8B030D-6E8A-4147-A177-3AD203B41FA5}">
                      <a16:colId xmlns:a16="http://schemas.microsoft.com/office/drawing/2014/main" val="808429559"/>
                    </a:ext>
                  </a:extLst>
                </a:gridCol>
              </a:tblGrid>
              <a:tr h="4983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그림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불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10x10x10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주변 물체 온도 상승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불 자체 온도 하락 시 소멸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물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10x10x10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중력에 따라 유동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퍼지며 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밀림 상태 이상 부여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물 자체 온도 하락 시 얼음 블록으로 변화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물 자체 온도 상승 시 수증기로 변화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용암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10x10x10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중력에 따라 유동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이동하며 밀림 상태 이상 부여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주변 물체 온도 상승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용암 자체 온도 하락 시 바위 블록으로 변화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얼음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10x10x10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주변 물체 온도 하락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얼음 자체 온도 하락 시 물 블록으로 변화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30x30x10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배치 시 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자리 코드를 입력하며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동일 코드 포탈</a:t>
                      </a:r>
                      <a:r>
                        <a:rPr lang="ko-KR" altLang="en-US" sz="16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사이 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동일한 코드를 가진 포탈이 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개 이상이면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랜덤</a:t>
                      </a:r>
                      <a:r>
                        <a:rPr lang="ko-KR" altLang="en-US" sz="16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</a:t>
                      </a:r>
                      <a:r>
                        <a:rPr lang="ko-KR" altLang="en-US" sz="16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동일한 코드를 가진 포탈이 없다면 비활성화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구름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10x10x10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구름 블록 위에 플레이어가 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 이상 있으면 소멸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0" y="1573463"/>
            <a:ext cx="720000" cy="720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" t="34667"/>
          <a:stretch/>
        </p:blipFill>
        <p:spPr>
          <a:xfrm>
            <a:off x="2605369" y="2440996"/>
            <a:ext cx="462261" cy="540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62" t="82584" r="52329"/>
          <a:stretch/>
        </p:blipFill>
        <p:spPr>
          <a:xfrm>
            <a:off x="2476500" y="3314346"/>
            <a:ext cx="720000" cy="44619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30" t="14074" r="47592" b="49815"/>
          <a:stretch/>
        </p:blipFill>
        <p:spPr>
          <a:xfrm>
            <a:off x="2541337" y="4021899"/>
            <a:ext cx="564923" cy="5400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3" t="19630" r="1563" b="36667"/>
          <a:stretch/>
        </p:blipFill>
        <p:spPr>
          <a:xfrm>
            <a:off x="2514900" y="4772512"/>
            <a:ext cx="617797" cy="540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800" y="5525153"/>
            <a:ext cx="756000" cy="540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067630" y="2091594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특수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067630" y="3728358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특수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(4)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067630" y="2870671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특수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(3)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067630" y="4389192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특수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(5)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067630" y="5229639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특수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(6)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67630" y="5951553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특수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(7)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810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 smtClean="0"/>
              <a:t>캐릭터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7</a:t>
            </a:fld>
            <a:r>
              <a:rPr lang="en-US" altLang="ko-KR" dirty="0"/>
              <a:t>/9</a:t>
            </a:r>
            <a:endParaRPr lang="ko-KR" altLang="en-US" dirty="0"/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8901248"/>
              </p:ext>
            </p:extLst>
          </p:nvPr>
        </p:nvGraphicFramePr>
        <p:xfrm>
          <a:off x="695998" y="1114453"/>
          <a:ext cx="10657802" cy="4895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1700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431700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1431700">
                  <a:extLst>
                    <a:ext uri="{9D8B030D-6E8A-4147-A177-3AD203B41FA5}">
                      <a16:colId xmlns:a16="http://schemas.microsoft.com/office/drawing/2014/main" val="4194133130"/>
                    </a:ext>
                  </a:extLst>
                </a:gridCol>
                <a:gridCol w="6362702">
                  <a:extLst>
                    <a:ext uri="{9D8B030D-6E8A-4147-A177-3AD203B41FA5}">
                      <a16:colId xmlns:a16="http://schemas.microsoft.com/office/drawing/2014/main" val="808429559"/>
                    </a:ext>
                  </a:extLst>
                </a:gridCol>
              </a:tblGrid>
              <a:tr h="4623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그림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13205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가을 루나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10x30x10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블록 배치 시 가을 루나 생성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입력 값은 성향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(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선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중립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),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배회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(x, y, z), HP,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공격력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선이면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 공격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악이면 선 공격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배회는 입력한 값의 범위만큼 배회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15564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마녀 루나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10x30x10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블록 배치 시 가을 루나 생성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입력 값은 성향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(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선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중립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),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배회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(x, y, z), HP,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공격력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선이면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 공격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악이면 선 공격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배회는 입력한 값의 범위만큼 배회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155645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10x10x10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블록 배치 시 가을 루나 생성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입력 값은 성향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(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선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중립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),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배회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(x, y, z), HP,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공격력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크기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선이면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 공격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악이면 선 공격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배회는 입력한 값의 범위만큼 배회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</a:tbl>
          </a:graphicData>
        </a:graphic>
      </p:graphicFrame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102" y="1717908"/>
            <a:ext cx="426593" cy="1080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3102" y="3148306"/>
            <a:ext cx="462857" cy="108000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9799" y="4714299"/>
            <a:ext cx="1050411" cy="1080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069695" y="2564178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캐릭터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069695" y="3966958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캐릭터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(3)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069695" y="5763788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캐릭터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(4)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7838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ko-KR" altLang="en-US" dirty="0" smtClean="0"/>
              <a:t>커맨드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8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1872963"/>
              </p:ext>
            </p:extLst>
          </p:nvPr>
        </p:nvGraphicFramePr>
        <p:xfrm>
          <a:off x="695998" y="1114453"/>
          <a:ext cx="10657802" cy="49949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1700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431700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7794402">
                  <a:extLst>
                    <a:ext uri="{9D8B030D-6E8A-4147-A177-3AD203B41FA5}">
                      <a16:colId xmlns:a16="http://schemas.microsoft.com/office/drawing/2014/main" val="4194133130"/>
                    </a:ext>
                  </a:extLst>
                </a:gridCol>
              </a:tblGrid>
              <a:tr h="5041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그림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7623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시작 위치 지정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600" b="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모드 시작 시</a:t>
                      </a:r>
                      <a:r>
                        <a:rPr lang="en-US" altLang="ko-KR" sz="1600" b="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600" b="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적용한 블록 위에서 모든 플레이어는 시작</a:t>
                      </a:r>
                      <a:endParaRPr lang="en-US" altLang="ko-KR" sz="1600" b="0" baseline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600" b="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위에 플레이어가 생성될 수 없다면 커맨드 블록 사용 불가</a:t>
                      </a:r>
                      <a:r>
                        <a:rPr lang="en-US" altLang="ko-KR" sz="1600" b="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</a:p>
                    <a:p>
                      <a:pPr algn="l" latinLnBrk="1"/>
                      <a:r>
                        <a:rPr lang="en-US" altLang="ko-KR" sz="1600" b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3.    </a:t>
                      </a:r>
                      <a:r>
                        <a:rPr lang="ko-KR" altLang="en-US" sz="1600" b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여러 개의 블록에 설정 시</a:t>
                      </a:r>
                      <a:r>
                        <a:rPr lang="en-US" altLang="ko-KR" sz="1600" b="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설정한 블록 중 랜덤한 위치의 블록에서</a:t>
                      </a:r>
                      <a:r>
                        <a:rPr lang="en-US" altLang="ko-KR" sz="1600" b="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시작</a:t>
                      </a:r>
                      <a:endParaRPr lang="en-US" altLang="ko-KR" sz="1600" b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7112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물리 엔진 적용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적용한 블록은 물리 엔진의 영향을 받음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7112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반복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적용한 블록은 입력한 값 만큼 반복 이동을 함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입력 값은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x, y, z,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속도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7112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회전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적용한 블록은 입력한 값 사이에서 회전을 함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입력 값은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x, y, z,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속도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76235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순간이동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순간이동 출발점이 적용된 블록과 충돌 시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동일 코드의 도착점 블록 위로 이동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유일한 코드를 가진 하나의 도착점을 지정 후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동일한 코드의 출발점 사용 가능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입력 값은 코드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출발점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도착점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7112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재 생성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해당 위치에 적용한 블록이 없다면 재 생성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입력 값은 재 생성 시간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횟수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3080337"/>
                  </a:ext>
                </a:extLst>
              </a:tr>
            </a:tbl>
          </a:graphicData>
        </a:graphic>
      </p:graphicFrame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3" t="19630" r="1563" b="36667"/>
          <a:stretch/>
        </p:blipFill>
        <p:spPr>
          <a:xfrm>
            <a:off x="2514900" y="4686203"/>
            <a:ext cx="617797" cy="5400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814" y="1818109"/>
            <a:ext cx="539968" cy="540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49" t="36574" r="20698" b="55062"/>
          <a:stretch/>
        </p:blipFill>
        <p:spPr>
          <a:xfrm>
            <a:off x="2569938" y="3188487"/>
            <a:ext cx="565117" cy="540000"/>
          </a:xfrm>
          <a:prstGeom prst="rect">
            <a:avLst/>
          </a:prstGeom>
        </p:spPr>
      </p:pic>
      <p:sp>
        <p:nvSpPr>
          <p:cNvPr id="10" name="왼쪽으로 구부러진 화살표 9"/>
          <p:cNvSpPr/>
          <p:nvPr/>
        </p:nvSpPr>
        <p:spPr>
          <a:xfrm>
            <a:off x="2885963" y="4032146"/>
            <a:ext cx="207819" cy="35039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왼쪽으로 구부러진 화살표 13"/>
          <p:cNvSpPr/>
          <p:nvPr/>
        </p:nvSpPr>
        <p:spPr>
          <a:xfrm rot="10800000">
            <a:off x="2605369" y="4032146"/>
            <a:ext cx="207819" cy="35039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782" y="2438507"/>
            <a:ext cx="540000" cy="5400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885963" y="2191444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885963" y="2920405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(3)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885963" y="3653997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(4)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913400" y="5254277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(5)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543597" y="5589721"/>
            <a:ext cx="617797" cy="8484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791589" y="5454604"/>
            <a:ext cx="121811" cy="5531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540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5. </a:t>
            </a:r>
            <a:r>
              <a:rPr lang="ko-KR" altLang="en-US" dirty="0" smtClean="0"/>
              <a:t>참고 문헌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0726580"/>
              </p:ext>
            </p:extLst>
          </p:nvPr>
        </p:nvGraphicFramePr>
        <p:xfrm>
          <a:off x="696000" y="1338897"/>
          <a:ext cx="10657800" cy="45082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9150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8248650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주소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블록 예시 </a:t>
                      </a:r>
                      <a:r>
                        <a:rPr lang="en-US" altLang="ko-KR" sz="16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(1), (2)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엔진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에셋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장식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(1)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엔진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에셋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아이템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(1), (4)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엔진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에셋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(1). (2), (3)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https://hub.vroid.com/en/characters/1603172862880567987/models/8801762025343376001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(1), (4)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https://www.pinterest.co.kr/pin/46091596172236400/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(2)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https://www.pinterest.co.kr/pin/586734657701190680/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(3)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https://lycka7.tistory.com/1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617625"/>
                  </a:ext>
                </a:extLst>
              </a:tr>
              <a:tr h="41089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(5)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https://www.pinterest.co.kr/pin/743305113491186159/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876138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(6)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https://www.pinterest.co.kr/pin/87538786494436905/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6932685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(7)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https://www.pinterest.co.kr/pin/57772807707845727/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048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242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4952</TotalTime>
  <Words>876</Words>
  <Application>Microsoft Office PowerPoint</Application>
  <PresentationFormat>와이드스크린</PresentationFormat>
  <Paragraphs>197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맑은 고딕</vt:lpstr>
      <vt:lpstr>배달의민족 도현</vt:lpstr>
      <vt:lpstr>배달의민족 주아</vt:lpstr>
      <vt:lpstr>배찌체</vt:lpstr>
      <vt:lpstr>Arial</vt:lpstr>
      <vt:lpstr>배달의민족 연성</vt:lpstr>
      <vt:lpstr>Office 테마</vt:lpstr>
      <vt:lpstr>1_Office 테마</vt:lpstr>
      <vt:lpstr>PowerPoint 프레젠테이션</vt:lpstr>
      <vt:lpstr>I N D E X</vt:lpstr>
      <vt:lpstr>1. 블록의 정의</vt:lpstr>
      <vt:lpstr>2. 블록 타입</vt:lpstr>
      <vt:lpstr>3. 블록 설정 값</vt:lpstr>
      <vt:lpstr>4. 특수 블록</vt:lpstr>
      <vt:lpstr>5. 캐릭터 블록</vt:lpstr>
      <vt:lpstr>6. 커맨드 블록</vt:lpstr>
      <vt:lpstr>5. 참고 문헌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623</cp:revision>
  <dcterms:created xsi:type="dcterms:W3CDTF">2020-09-21T00:19:03Z</dcterms:created>
  <dcterms:modified xsi:type="dcterms:W3CDTF">2021-01-12T07:47:46Z</dcterms:modified>
</cp:coreProperties>
</file>

<file path=docProps/thumbnail.jpeg>
</file>